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8" r:id="rId10"/>
    <p:sldId id="264" r:id="rId11"/>
    <p:sldId id="265" r:id="rId12"/>
    <p:sldId id="266" r:id="rId13"/>
    <p:sldId id="267"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00CC"/>
    <a:srgbClr val="3333CC"/>
    <a:srgbClr val="3399FF"/>
    <a:srgbClr val="FF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208" autoAdjust="0"/>
    <p:restoredTop sz="94615" autoAdjust="0"/>
  </p:normalViewPr>
  <p:slideViewPr>
    <p:cSldViewPr>
      <p:cViewPr varScale="1">
        <p:scale>
          <a:sx n="47" d="100"/>
          <a:sy n="47" d="100"/>
        </p:scale>
        <p:origin x="-11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BF920-F804-40FC-8FE3-B65E2ECDD141}"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BF920-F804-40FC-8FE3-B65E2ECDD1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B5EBF920-F804-40FC-8FE3-B65E2ECDD1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BF920-F804-40FC-8FE3-B65E2ECDD1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EBF920-F804-40FC-8FE3-B65E2ECDD141}"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BF920-F804-40FC-8FE3-B65E2ECDD1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EBF920-F804-40FC-8FE3-B65E2ECDD1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EBF920-F804-40FC-8FE3-B65E2ECDD1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EBF920-F804-40FC-8FE3-B65E2ECDD1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A60BC6E-38F5-4DB5-8E03-1EB657FAB246}" type="datetimeFigureOut">
              <a:rPr lang="en-US" smtClean="0"/>
              <a:pPr/>
              <a:t>10/17/2014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EBF920-F804-40FC-8FE3-B65E2ECDD141}"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9A60BC6E-38F5-4DB5-8E03-1EB657FAB246}" type="datetimeFigureOut">
              <a:rPr lang="en-US" smtClean="0"/>
              <a:pPr/>
              <a:t>10/17/2014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B5EBF920-F804-40FC-8FE3-B65E2ECDD14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9A60BC6E-38F5-4DB5-8E03-1EB657FAB246}" type="datetimeFigureOut">
              <a:rPr lang="en-US" smtClean="0"/>
              <a:pPr/>
              <a:t>10/17/2014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B5EBF920-F804-40FC-8FE3-B65E2ECDD1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143000"/>
          </a:xfrm>
        </p:spPr>
        <p:txBody>
          <a:bodyPr>
            <a:noAutofit/>
          </a:bodyPr>
          <a:lstStyle/>
          <a:p>
            <a:pPr algn="ctr"/>
            <a:r>
              <a:rPr lang="en-US" sz="6000" dirty="0" smtClean="0">
                <a:solidFill>
                  <a:srgbClr val="FF0000"/>
                </a:solidFill>
              </a:rPr>
              <a:t>Physics of Noble Materials</a:t>
            </a:r>
            <a:endParaRPr lang="en-US" sz="6000" dirty="0">
              <a:solidFill>
                <a:srgbClr val="FF0000"/>
              </a:solidFill>
            </a:endParaRPr>
          </a:p>
        </p:txBody>
      </p:sp>
      <p:sp>
        <p:nvSpPr>
          <p:cNvPr id="5" name="TextBox 4"/>
          <p:cNvSpPr txBox="1"/>
          <p:nvPr/>
        </p:nvSpPr>
        <p:spPr>
          <a:xfrm>
            <a:off x="0" y="1066800"/>
            <a:ext cx="6096000" cy="3785652"/>
          </a:xfrm>
          <a:prstGeom prst="rect">
            <a:avLst/>
          </a:prstGeom>
          <a:noFill/>
        </p:spPr>
        <p:txBody>
          <a:bodyPr wrap="square" rtlCol="0">
            <a:spAutoFit/>
          </a:bodyPr>
          <a:lstStyle/>
          <a:p>
            <a:pPr algn="ctr"/>
            <a:r>
              <a:rPr lang="en-US" sz="3200" dirty="0" err="1" smtClean="0">
                <a:solidFill>
                  <a:schemeClr val="tx1">
                    <a:lumMod val="95000"/>
                  </a:schemeClr>
                </a:solidFill>
              </a:rPr>
              <a:t>ChiefGuest</a:t>
            </a:r>
            <a:r>
              <a:rPr lang="en-US" sz="3200" dirty="0" smtClean="0">
                <a:solidFill>
                  <a:schemeClr val="tx1">
                    <a:lumMod val="95000"/>
                  </a:schemeClr>
                </a:solidFill>
              </a:rPr>
              <a:t>/President:  </a:t>
            </a:r>
            <a:r>
              <a:rPr lang="en-US" sz="2400" b="1" dirty="0" smtClean="0">
                <a:solidFill>
                  <a:srgbClr val="0070C0"/>
                </a:solidFill>
              </a:rPr>
              <a:t>Professor Dr.</a:t>
            </a:r>
          </a:p>
          <a:p>
            <a:pPr algn="ctr"/>
            <a:r>
              <a:rPr lang="en-US" sz="6000" b="1" dirty="0" smtClean="0">
                <a:solidFill>
                  <a:srgbClr val="0070C0"/>
                </a:solidFill>
              </a:rPr>
              <a:t>APJ Abdul </a:t>
            </a:r>
            <a:r>
              <a:rPr lang="en-US" sz="6000" b="1" dirty="0" err="1" smtClean="0">
                <a:solidFill>
                  <a:srgbClr val="0070C0"/>
                </a:solidFill>
              </a:rPr>
              <a:t>Kalam</a:t>
            </a:r>
            <a:r>
              <a:rPr lang="en-US" sz="6000" b="1" dirty="0" smtClean="0">
                <a:solidFill>
                  <a:srgbClr val="0070C0"/>
                </a:solidFill>
              </a:rPr>
              <a:t> </a:t>
            </a:r>
            <a:endParaRPr lang="en-US" sz="3600" b="1" dirty="0" smtClean="0">
              <a:solidFill>
                <a:srgbClr val="0070C0"/>
              </a:solidFill>
            </a:endParaRPr>
          </a:p>
          <a:p>
            <a:pPr algn="ctr"/>
            <a:r>
              <a:rPr lang="en-US" sz="3200" b="1" dirty="0" smtClean="0"/>
              <a:t>Physicist and Nuclear Scientist </a:t>
            </a:r>
          </a:p>
          <a:p>
            <a:pPr algn="ctr"/>
            <a:r>
              <a:rPr lang="en-US" sz="2800" dirty="0" smtClean="0"/>
              <a:t>11</a:t>
            </a:r>
            <a:r>
              <a:rPr lang="en-US" sz="2800" baseline="30000" dirty="0" smtClean="0"/>
              <a:t>th</a:t>
            </a:r>
            <a:r>
              <a:rPr lang="en-US" sz="2800" dirty="0" smtClean="0"/>
              <a:t> President of the Republic of India</a:t>
            </a:r>
          </a:p>
          <a:p>
            <a:pPr algn="ctr"/>
            <a:r>
              <a:rPr lang="en-US" sz="2400" dirty="0" smtClean="0">
                <a:solidFill>
                  <a:srgbClr val="00B050"/>
                </a:solidFill>
              </a:rPr>
              <a:t>18 October 2014 | </a:t>
            </a:r>
            <a:r>
              <a:rPr lang="en-US" sz="2400" dirty="0" smtClean="0">
                <a:solidFill>
                  <a:srgbClr val="3333CC"/>
                </a:solidFill>
              </a:rPr>
              <a:t>sg</a:t>
            </a:r>
            <a:r>
              <a:rPr lang="en-US" sz="2400" dirty="0" smtClean="0">
                <a:solidFill>
                  <a:srgbClr val="00B050"/>
                </a:solidFill>
              </a:rPr>
              <a:t>@</a:t>
            </a:r>
            <a:r>
              <a:rPr lang="en-US" sz="2400" b="1" dirty="0" smtClean="0">
                <a:solidFill>
                  <a:srgbClr val="00B050"/>
                </a:solidFill>
              </a:rPr>
              <a:t>MCCI</a:t>
            </a:r>
            <a:r>
              <a:rPr lang="en-US" sz="2400" dirty="0" smtClean="0">
                <a:solidFill>
                  <a:srgbClr val="3333CC"/>
                </a:solidFill>
              </a:rPr>
              <a:t>bd.org</a:t>
            </a:r>
            <a:endParaRPr lang="en-US" sz="2800" dirty="0" smtClean="0">
              <a:solidFill>
                <a:srgbClr val="3333CC"/>
              </a:solidFill>
            </a:endParaRPr>
          </a:p>
          <a:p>
            <a:pPr algn="ctr"/>
            <a:r>
              <a:rPr lang="en-US" sz="3200" b="1" dirty="0" err="1" smtClean="0">
                <a:solidFill>
                  <a:srgbClr val="00B050"/>
                </a:solidFill>
              </a:rPr>
              <a:t>Bangabandhu</a:t>
            </a:r>
            <a:r>
              <a:rPr lang="en-US" sz="3200" b="1" dirty="0" smtClean="0">
                <a:solidFill>
                  <a:srgbClr val="00B050"/>
                </a:solidFill>
              </a:rPr>
              <a:t> International Conference Center - BICC</a:t>
            </a:r>
            <a:endParaRPr lang="en-US" sz="2800" b="1" dirty="0">
              <a:solidFill>
                <a:srgbClr val="00B050"/>
              </a:solidFill>
            </a:endParaRPr>
          </a:p>
        </p:txBody>
      </p:sp>
      <p:sp>
        <p:nvSpPr>
          <p:cNvPr id="8" name="TextBox 7"/>
          <p:cNvSpPr txBox="1"/>
          <p:nvPr/>
        </p:nvSpPr>
        <p:spPr>
          <a:xfrm>
            <a:off x="0" y="5257800"/>
            <a:ext cx="6019800" cy="1569660"/>
          </a:xfrm>
          <a:prstGeom prst="rect">
            <a:avLst/>
          </a:prstGeom>
          <a:noFill/>
        </p:spPr>
        <p:txBody>
          <a:bodyPr wrap="square" rtlCol="0">
            <a:spAutoFit/>
          </a:bodyPr>
          <a:lstStyle/>
          <a:p>
            <a:pPr algn="ctr"/>
            <a:r>
              <a:rPr lang="en-US" sz="2400" dirty="0" smtClean="0">
                <a:solidFill>
                  <a:schemeClr val="tx1">
                    <a:lumMod val="95000"/>
                  </a:schemeClr>
                </a:solidFill>
              </a:rPr>
              <a:t>Presented by </a:t>
            </a:r>
          </a:p>
          <a:p>
            <a:pPr algn="ctr"/>
            <a:r>
              <a:rPr lang="en-US" sz="2400" b="1" dirty="0" smtClean="0">
                <a:solidFill>
                  <a:schemeClr val="tx1">
                    <a:lumMod val="95000"/>
                  </a:schemeClr>
                </a:solidFill>
              </a:rPr>
              <a:t>Project </a:t>
            </a:r>
            <a:r>
              <a:rPr lang="en-US" sz="2400" b="1" dirty="0" err="1" smtClean="0">
                <a:solidFill>
                  <a:schemeClr val="tx1">
                    <a:lumMod val="95000"/>
                  </a:schemeClr>
                </a:solidFill>
              </a:rPr>
              <a:t>Seldon</a:t>
            </a:r>
            <a:r>
              <a:rPr lang="en-US" sz="2400" b="1" dirty="0" smtClean="0">
                <a:solidFill>
                  <a:schemeClr val="tx1">
                    <a:lumMod val="95000"/>
                  </a:schemeClr>
                </a:solidFill>
              </a:rPr>
              <a:t> Programs and the PRISM </a:t>
            </a:r>
          </a:p>
          <a:p>
            <a:pPr algn="ctr"/>
            <a:r>
              <a:rPr lang="en-US" sz="2400" dirty="0" smtClean="0">
                <a:solidFill>
                  <a:schemeClr val="tx1">
                    <a:lumMod val="95000"/>
                  </a:schemeClr>
                </a:solidFill>
              </a:rPr>
              <a:t>Chief Scientist: Professor Dr. </a:t>
            </a:r>
            <a:r>
              <a:rPr lang="en-US" sz="2400" dirty="0" err="1" smtClean="0">
                <a:solidFill>
                  <a:schemeClr val="tx1">
                    <a:lumMod val="95000"/>
                  </a:schemeClr>
                </a:solidFill>
              </a:rPr>
              <a:t>Barack</a:t>
            </a:r>
            <a:r>
              <a:rPr lang="en-US" sz="2400" dirty="0">
                <a:solidFill>
                  <a:schemeClr val="tx1">
                    <a:lumMod val="95000"/>
                  </a:schemeClr>
                </a:solidFill>
              </a:rPr>
              <a:t> </a:t>
            </a:r>
            <a:r>
              <a:rPr lang="en-US" sz="2400" dirty="0" err="1" smtClean="0">
                <a:solidFill>
                  <a:schemeClr val="tx1">
                    <a:lumMod val="95000"/>
                  </a:schemeClr>
                </a:solidFill>
              </a:rPr>
              <a:t>Obama</a:t>
            </a:r>
            <a:r>
              <a:rPr lang="en-US" sz="2400" dirty="0" smtClean="0">
                <a:solidFill>
                  <a:schemeClr val="tx1">
                    <a:lumMod val="95000"/>
                  </a:schemeClr>
                </a:solidFill>
              </a:rPr>
              <a:t> </a:t>
            </a:r>
          </a:p>
          <a:p>
            <a:pPr algn="ctr"/>
            <a:r>
              <a:rPr lang="en-US" sz="2400" dirty="0" smtClean="0">
                <a:solidFill>
                  <a:schemeClr val="tx1">
                    <a:lumMod val="95000"/>
                  </a:schemeClr>
                </a:solidFill>
              </a:rPr>
              <a:t>Spokesman: </a:t>
            </a:r>
            <a:r>
              <a:rPr lang="en-US" sz="2400" dirty="0" err="1" smtClean="0">
                <a:solidFill>
                  <a:schemeClr val="tx1">
                    <a:lumMod val="95000"/>
                  </a:schemeClr>
                </a:solidFill>
              </a:rPr>
              <a:t>Hasan</a:t>
            </a:r>
            <a:r>
              <a:rPr lang="en-US" sz="2400" dirty="0" smtClean="0">
                <a:solidFill>
                  <a:schemeClr val="tx1">
                    <a:lumMod val="95000"/>
                  </a:schemeClr>
                </a:solidFill>
              </a:rPr>
              <a:t> </a:t>
            </a:r>
            <a:r>
              <a:rPr lang="en-US" sz="2400" dirty="0" err="1" smtClean="0">
                <a:solidFill>
                  <a:schemeClr val="tx1">
                    <a:lumMod val="95000"/>
                  </a:schemeClr>
                </a:solidFill>
              </a:rPr>
              <a:t>Uz-Zaman</a:t>
            </a:r>
            <a:r>
              <a:rPr lang="en-US" sz="2400" smtClean="0">
                <a:solidFill>
                  <a:schemeClr val="tx1">
                    <a:lumMod val="95000"/>
                  </a:schemeClr>
                </a:solidFill>
              </a:rPr>
              <a:t>, </a:t>
            </a:r>
            <a:r>
              <a:rPr lang="en-US" sz="2000" smtClean="0">
                <a:solidFill>
                  <a:schemeClr val="tx1">
                    <a:lumMod val="95000"/>
                  </a:schemeClr>
                </a:solidFill>
              </a:rPr>
              <a:t>MDHSM@BUP </a:t>
            </a:r>
            <a:endParaRPr lang="en-US" sz="2000" dirty="0">
              <a:solidFill>
                <a:schemeClr val="tx1">
                  <a:lumMod val="95000"/>
                </a:schemeClr>
              </a:solidFill>
            </a:endParaRPr>
          </a:p>
        </p:txBody>
      </p:sp>
      <p:pic>
        <p:nvPicPr>
          <p:cNvPr id="1027" name="Picture 3" descr="D:\love love.jpg"/>
          <p:cNvPicPr>
            <a:picLocks noChangeAspect="1" noChangeArrowheads="1"/>
          </p:cNvPicPr>
          <p:nvPr/>
        </p:nvPicPr>
        <p:blipFill>
          <a:blip r:embed="rId2" cstate="print"/>
          <a:srcRect/>
          <a:stretch>
            <a:fillRect/>
          </a:stretch>
        </p:blipFill>
        <p:spPr bwMode="auto">
          <a:xfrm>
            <a:off x="6117336" y="4966335"/>
            <a:ext cx="3026664" cy="1891665"/>
          </a:xfrm>
          <a:prstGeom prst="rect">
            <a:avLst/>
          </a:prstGeom>
          <a:noFill/>
        </p:spPr>
      </p:pic>
      <p:pic>
        <p:nvPicPr>
          <p:cNvPr id="1028" name="Picture 4" descr="D:\17ISBS_KALAM_GB259_1146082e.jpg"/>
          <p:cNvPicPr>
            <a:picLocks noChangeAspect="1" noChangeArrowheads="1"/>
          </p:cNvPicPr>
          <p:nvPr/>
        </p:nvPicPr>
        <p:blipFill>
          <a:blip r:embed="rId3"/>
          <a:srcRect/>
          <a:stretch>
            <a:fillRect/>
          </a:stretch>
        </p:blipFill>
        <p:spPr bwMode="auto">
          <a:xfrm>
            <a:off x="6115051" y="731520"/>
            <a:ext cx="2970325" cy="5212080"/>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Future Flow </a:t>
            </a:r>
            <a:endParaRPr lang="en-US" dirty="0"/>
          </a:p>
        </p:txBody>
      </p:sp>
      <p:pic>
        <p:nvPicPr>
          <p:cNvPr id="2051" name="Picture 3" descr="D:\obama logo.png"/>
          <p:cNvPicPr>
            <a:picLocks noChangeAspect="1" noChangeArrowheads="1"/>
          </p:cNvPicPr>
          <p:nvPr/>
        </p:nvPicPr>
        <p:blipFill>
          <a:blip r:embed="rId2"/>
          <a:srcRect/>
          <a:stretch>
            <a:fillRect/>
          </a:stretch>
        </p:blipFill>
        <p:spPr bwMode="auto">
          <a:xfrm>
            <a:off x="7010400" y="4724400"/>
            <a:ext cx="2095500" cy="2095500"/>
          </a:xfrm>
          <a:prstGeom prst="rect">
            <a:avLst/>
          </a:prstGeom>
          <a:noFill/>
        </p:spPr>
      </p:pic>
      <p:sp>
        <p:nvSpPr>
          <p:cNvPr id="7" name="Content Placeholder 2"/>
          <p:cNvSpPr>
            <a:spLocks noGrp="1"/>
          </p:cNvSpPr>
          <p:nvPr>
            <p:ph idx="1"/>
          </p:nvPr>
        </p:nvSpPr>
        <p:spPr>
          <a:xfrm>
            <a:off x="457200" y="1774825"/>
            <a:ext cx="8229600" cy="4702175"/>
          </a:xfrm>
        </p:spPr>
        <p:txBody>
          <a:bodyPr>
            <a:normAutofit/>
          </a:bodyPr>
          <a:lstStyle/>
          <a:p>
            <a:pPr algn="just"/>
            <a:r>
              <a:rPr lang="en-US" sz="2800" b="1" dirty="0" smtClean="0"/>
              <a:t>W</a:t>
            </a:r>
            <a:r>
              <a:rPr lang="en-US" sz="2800" dirty="0" smtClean="0"/>
              <a:t>hen Quantum Mechanics and Kinetic theory are not capable to define characteristics of a single molecules in the chemical reaction but their mass characteristics. As such, Hydrogen (H) and Oxygen (O) produce Water (H2O). So, the product of a chemical reaction is predictable.</a:t>
            </a:r>
          </a:p>
          <a:p>
            <a:pPr algn="just"/>
            <a:r>
              <a:rPr lang="en-US" sz="2800" b="1" dirty="0" smtClean="0"/>
              <a:t>I</a:t>
            </a:r>
            <a:r>
              <a:rPr lang="en-US" sz="2800" dirty="0" smtClean="0"/>
              <a:t>f we imagine to consider the human instead of the molecules. So, mass action of human behaviors is predictable that it will emerge a course of future flow of human civilization. </a:t>
            </a:r>
            <a:endParaRPr lang="en-US" sz="28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edg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edge">
                                      <p:cBhvr>
                                        <p:cTn id="17"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dirty="0" smtClean="0"/>
              <a:t>Prime Radiant Device and Equations </a:t>
            </a:r>
            <a:endParaRPr lang="en-US" sz="4400" dirty="0"/>
          </a:p>
        </p:txBody>
      </p:sp>
      <p:sp>
        <p:nvSpPr>
          <p:cNvPr id="3" name="Content Placeholder 2"/>
          <p:cNvSpPr>
            <a:spLocks noGrp="1"/>
          </p:cNvSpPr>
          <p:nvPr>
            <p:ph idx="1"/>
          </p:nvPr>
        </p:nvSpPr>
        <p:spPr>
          <a:xfrm>
            <a:off x="457200" y="1775191"/>
            <a:ext cx="8229600" cy="2568209"/>
          </a:xfrm>
        </p:spPr>
        <p:txBody>
          <a:bodyPr>
            <a:normAutofit fontScale="70000" lnSpcReduction="20000"/>
          </a:bodyPr>
          <a:lstStyle/>
          <a:p>
            <a:pPr algn="just"/>
            <a:r>
              <a:rPr lang="en-US" b="1" dirty="0" smtClean="0"/>
              <a:t>T</a:t>
            </a:r>
            <a:r>
              <a:rPr lang="en-US" dirty="0" smtClean="0"/>
              <a:t>he Prime Radiant device belongs to a giant platform namely Commonwealth, as internet is simulated platform  of web universe. </a:t>
            </a:r>
          </a:p>
          <a:p>
            <a:pPr algn="just"/>
            <a:r>
              <a:rPr lang="en-US" b="1" dirty="0" smtClean="0"/>
              <a:t>O</a:t>
            </a:r>
            <a:r>
              <a:rPr lang="en-US" dirty="0" smtClean="0"/>
              <a:t>n the every step of entities, the equations show the information of  Course, Bearings and Headings of future flow.   </a:t>
            </a:r>
          </a:p>
          <a:p>
            <a:pPr algn="just"/>
            <a:r>
              <a:rPr lang="en-US" b="1" dirty="0" smtClean="0"/>
              <a:t>O</a:t>
            </a:r>
            <a:r>
              <a:rPr lang="en-US" dirty="0" smtClean="0"/>
              <a:t>nce mathematical calculation done on simply with handwriting on the papers, there was no excel nor any software. </a:t>
            </a:r>
            <a:r>
              <a:rPr lang="en-US" dirty="0" err="1" smtClean="0"/>
              <a:t>Dit-Dah</a:t>
            </a:r>
            <a:r>
              <a:rPr lang="en-US" dirty="0" smtClean="0"/>
              <a:t> Morse Code was the beginning of radio and telecommunication. </a:t>
            </a:r>
          </a:p>
          <a:p>
            <a:pPr algn="just"/>
            <a:r>
              <a:rPr lang="en-US" b="1" dirty="0" smtClean="0"/>
              <a:t>P</a:t>
            </a:r>
            <a:r>
              <a:rPr lang="en-US" dirty="0" smtClean="0"/>
              <a:t>roject </a:t>
            </a:r>
            <a:r>
              <a:rPr lang="en-US" dirty="0" err="1" smtClean="0"/>
              <a:t>Seldon</a:t>
            </a:r>
            <a:r>
              <a:rPr lang="en-US" dirty="0" smtClean="0"/>
              <a:t> deserve  the equilibrium state of least prediction.</a:t>
            </a:r>
            <a:endParaRPr lang="en-US" dirty="0"/>
          </a:p>
        </p:txBody>
      </p:sp>
      <p:pic>
        <p:nvPicPr>
          <p:cNvPr id="3074" name="Picture 2" descr="D:\obama logo.png"/>
          <p:cNvPicPr>
            <a:picLocks noChangeAspect="1" noChangeArrowheads="1"/>
          </p:cNvPicPr>
          <p:nvPr/>
        </p:nvPicPr>
        <p:blipFill>
          <a:blip r:embed="rId2"/>
          <a:srcRect/>
          <a:stretch>
            <a:fillRect/>
          </a:stretch>
        </p:blipFill>
        <p:spPr bwMode="auto">
          <a:xfrm>
            <a:off x="8366760" y="5943600"/>
            <a:ext cx="762000" cy="762000"/>
          </a:xfrm>
          <a:prstGeom prst="rect">
            <a:avLst/>
          </a:prstGeom>
          <a:noFill/>
        </p:spPr>
      </p:pic>
      <p:pic>
        <p:nvPicPr>
          <p:cNvPr id="5122" name="Picture 2" descr="D:\prd malia.PNG"/>
          <p:cNvPicPr>
            <a:picLocks noChangeAspect="1" noChangeArrowheads="1"/>
          </p:cNvPicPr>
          <p:nvPr/>
        </p:nvPicPr>
        <p:blipFill>
          <a:blip r:embed="rId3"/>
          <a:srcRect/>
          <a:stretch>
            <a:fillRect/>
          </a:stretch>
        </p:blipFill>
        <p:spPr bwMode="auto">
          <a:xfrm>
            <a:off x="35561" y="4495800"/>
            <a:ext cx="2426677" cy="2286000"/>
          </a:xfrm>
          <a:prstGeom prst="rect">
            <a:avLst/>
          </a:prstGeom>
          <a:noFill/>
        </p:spPr>
      </p:pic>
      <p:pic>
        <p:nvPicPr>
          <p:cNvPr id="5123" name="Picture 3" descr="D:\Robert W. Fuller.jpg"/>
          <p:cNvPicPr>
            <a:picLocks noChangeAspect="1" noChangeArrowheads="1"/>
          </p:cNvPicPr>
          <p:nvPr/>
        </p:nvPicPr>
        <p:blipFill>
          <a:blip r:embed="rId4"/>
          <a:srcRect/>
          <a:stretch>
            <a:fillRect/>
          </a:stretch>
        </p:blipFill>
        <p:spPr bwMode="auto">
          <a:xfrm>
            <a:off x="2514600" y="4495800"/>
            <a:ext cx="2209799" cy="2286000"/>
          </a:xfrm>
          <a:prstGeom prst="rect">
            <a:avLst/>
          </a:prstGeom>
          <a:noFill/>
        </p:spPr>
      </p:pic>
      <p:pic>
        <p:nvPicPr>
          <p:cNvPr id="5124" name="Picture 4" descr="D:\Edward_Snowden-2.jpg"/>
          <p:cNvPicPr>
            <a:picLocks noChangeAspect="1" noChangeArrowheads="1"/>
          </p:cNvPicPr>
          <p:nvPr/>
        </p:nvPicPr>
        <p:blipFill>
          <a:blip r:embed="rId5" cstate="print"/>
          <a:srcRect/>
          <a:stretch>
            <a:fillRect/>
          </a:stretch>
        </p:blipFill>
        <p:spPr bwMode="auto">
          <a:xfrm>
            <a:off x="4724400" y="4495800"/>
            <a:ext cx="1897314" cy="2286000"/>
          </a:xfrm>
          <a:prstGeom prst="rect">
            <a:avLst/>
          </a:prstGeom>
          <a:noFill/>
        </p:spPr>
      </p:pic>
      <p:pic>
        <p:nvPicPr>
          <p:cNvPr id="5125" name="Picture 5" descr="D:\putinbig.jpg"/>
          <p:cNvPicPr>
            <a:picLocks noChangeAspect="1" noChangeArrowheads="1"/>
          </p:cNvPicPr>
          <p:nvPr/>
        </p:nvPicPr>
        <p:blipFill>
          <a:blip r:embed="rId6"/>
          <a:srcRect/>
          <a:stretch>
            <a:fillRect/>
          </a:stretch>
        </p:blipFill>
        <p:spPr bwMode="auto">
          <a:xfrm>
            <a:off x="6670040" y="4495800"/>
            <a:ext cx="1676400" cy="22860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edg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edg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edg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wedge">
                                      <p:cBhvr>
                                        <p:cTn id="3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Background of Project </a:t>
            </a:r>
            <a:r>
              <a:rPr lang="en-US" sz="3600" dirty="0" err="1" smtClean="0"/>
              <a:t>Seldon</a:t>
            </a:r>
            <a:r>
              <a:rPr lang="en-US" sz="3600" dirty="0" smtClean="0"/>
              <a:t> Programs </a:t>
            </a:r>
            <a:br>
              <a:rPr lang="en-US" sz="3600" dirty="0" smtClean="0"/>
            </a:br>
            <a:r>
              <a:rPr lang="en-US" sz="3600" dirty="0" smtClean="0"/>
              <a:t>and the PRISM </a:t>
            </a:r>
            <a:endParaRPr lang="en-US" sz="3600" dirty="0"/>
          </a:p>
        </p:txBody>
      </p:sp>
      <p:pic>
        <p:nvPicPr>
          <p:cNvPr id="1026" name="Picture 2" descr="D:\obama logo.png"/>
          <p:cNvPicPr>
            <a:picLocks noChangeAspect="1" noChangeArrowheads="1"/>
          </p:cNvPicPr>
          <p:nvPr/>
        </p:nvPicPr>
        <p:blipFill>
          <a:blip r:embed="rId2"/>
          <a:srcRect/>
          <a:stretch>
            <a:fillRect/>
          </a:stretch>
        </p:blipFill>
        <p:spPr bwMode="auto">
          <a:xfrm>
            <a:off x="7010400" y="4724400"/>
            <a:ext cx="2095500" cy="2095500"/>
          </a:xfrm>
          <a:prstGeom prst="rect">
            <a:avLst/>
          </a:prstGeom>
          <a:noFill/>
        </p:spPr>
      </p:pic>
      <p:sp>
        <p:nvSpPr>
          <p:cNvPr id="6" name="Content Placeholder 2"/>
          <p:cNvSpPr>
            <a:spLocks noGrp="1"/>
          </p:cNvSpPr>
          <p:nvPr>
            <p:ph idx="1"/>
          </p:nvPr>
        </p:nvSpPr>
        <p:spPr/>
        <p:txBody>
          <a:bodyPr>
            <a:normAutofit/>
          </a:bodyPr>
          <a:lstStyle/>
          <a:p>
            <a:pPr algn="just"/>
            <a:r>
              <a:rPr lang="en-US" sz="2400" b="1" dirty="0" smtClean="0"/>
              <a:t>W</a:t>
            </a:r>
            <a:r>
              <a:rPr lang="en-US" sz="2400" dirty="0" smtClean="0"/>
              <a:t>hen Isaac Asimov popularized the term Psychohistory in his foundation series and said that this is a news branch of mathematics. The mathematics is also subject to predict the general course of future flow. The world made sense on his concept. He designed the project proposal in literature form along with through many characters. </a:t>
            </a:r>
          </a:p>
          <a:p>
            <a:pPr algn="just"/>
            <a:r>
              <a:rPr lang="en-US" sz="2400" b="1" dirty="0" smtClean="0"/>
              <a:t>A</a:t>
            </a:r>
            <a:r>
              <a:rPr lang="en-US" sz="2400" dirty="0" smtClean="0"/>
              <a:t>ccording to experience of research, this prediction is subject to consider that many a young and professionals  have been dreaming to transmute the scientific project into the fact. So, the Project  </a:t>
            </a:r>
            <a:r>
              <a:rPr lang="en-US" sz="2400" dirty="0" err="1" smtClean="0"/>
              <a:t>Seldon</a:t>
            </a:r>
            <a:r>
              <a:rPr lang="en-US" sz="2400" dirty="0" smtClean="0"/>
              <a:t> is appeared now. </a:t>
            </a:r>
          </a:p>
          <a:p>
            <a:pPr algn="just"/>
            <a:r>
              <a:rPr lang="en-US" sz="2400" b="1" dirty="0" smtClean="0"/>
              <a:t>W</a:t>
            </a:r>
            <a:r>
              <a:rPr lang="en-US" sz="2400" dirty="0" smtClean="0"/>
              <a:t>ho has eyes to watch, watch. Ears to hear, hear. Interest to know, should be understood. </a:t>
            </a: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edg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edge">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139952"/>
          </a:xfrm>
        </p:spPr>
        <p:txBody>
          <a:bodyPr>
            <a:noAutofit/>
          </a:bodyPr>
          <a:lstStyle/>
          <a:p>
            <a:pPr algn="ctr"/>
            <a:r>
              <a:rPr lang="en-US" sz="2400" dirty="0" smtClean="0">
                <a:solidFill>
                  <a:srgbClr val="FF0000"/>
                </a:solidFill>
              </a:rPr>
              <a:t>Project </a:t>
            </a:r>
            <a:r>
              <a:rPr lang="en-US" sz="2400" dirty="0" err="1" smtClean="0">
                <a:solidFill>
                  <a:srgbClr val="FF0000"/>
                </a:solidFill>
              </a:rPr>
              <a:t>Seldon</a:t>
            </a:r>
            <a:r>
              <a:rPr lang="en-US" sz="2400" dirty="0" smtClean="0">
                <a:solidFill>
                  <a:srgbClr val="FF0000"/>
                </a:solidFill>
              </a:rPr>
              <a:t> and the PRISM | Physics of Noble Materials </a:t>
            </a:r>
            <a:r>
              <a:rPr lang="en-US" sz="4000" dirty="0" smtClean="0"/>
              <a:t/>
            </a:r>
            <a:br>
              <a:rPr lang="en-US" sz="4000" dirty="0" smtClean="0"/>
            </a:br>
            <a:r>
              <a:rPr lang="en-US" sz="4400" dirty="0" smtClean="0"/>
              <a:t>Thanking You | Presentation END</a:t>
            </a:r>
            <a:endParaRPr lang="en-US" sz="4000" dirty="0"/>
          </a:p>
        </p:txBody>
      </p:sp>
      <p:pic>
        <p:nvPicPr>
          <p:cNvPr id="6146" name="Picture 2" descr="D:\rainbow over the white house.jpg"/>
          <p:cNvPicPr>
            <a:picLocks noChangeAspect="1" noChangeArrowheads="1"/>
          </p:cNvPicPr>
          <p:nvPr/>
        </p:nvPicPr>
        <p:blipFill>
          <a:blip r:embed="rId2"/>
          <a:srcRect/>
          <a:stretch>
            <a:fillRect/>
          </a:stretch>
        </p:blipFill>
        <p:spPr bwMode="auto">
          <a:xfrm>
            <a:off x="0" y="1371600"/>
            <a:ext cx="9144000" cy="5486400"/>
          </a:xfrm>
          <a:prstGeom prst="rect">
            <a:avLst/>
          </a:prstGeom>
          <a:noFill/>
        </p:spPr>
      </p:pic>
      <p:sp>
        <p:nvSpPr>
          <p:cNvPr id="7" name="Content Placeholder 6"/>
          <p:cNvSpPr>
            <a:spLocks noGrp="1"/>
          </p:cNvSpPr>
          <p:nvPr>
            <p:ph idx="1"/>
          </p:nvPr>
        </p:nvSpPr>
        <p:spPr>
          <a:xfrm>
            <a:off x="304800" y="1828800"/>
            <a:ext cx="8382000" cy="3886200"/>
          </a:xfrm>
        </p:spPr>
        <p:txBody>
          <a:bodyPr>
            <a:normAutofit/>
          </a:bodyPr>
          <a:lstStyle/>
          <a:p>
            <a:pPr algn="just"/>
            <a:r>
              <a:rPr lang="en-US" sz="2800" b="1" dirty="0" smtClean="0">
                <a:solidFill>
                  <a:schemeClr val="bg1"/>
                </a:solidFill>
              </a:rPr>
              <a:t>W</a:t>
            </a:r>
            <a:r>
              <a:rPr lang="en-US" sz="2800" dirty="0" smtClean="0">
                <a:solidFill>
                  <a:schemeClr val="bg1"/>
                </a:solidFill>
              </a:rPr>
              <a:t>henever I bring clouds over the earth and the Rainbow appears in the clouds, I will remember my covenant between me and you and all living creatures of every kind. Never again will the waters become a flood to destroy all life. So God said to Noah, "This is the sign of the covenant I have established between me and all life on the earth.“ </a:t>
            </a:r>
          </a:p>
          <a:p>
            <a:pPr algn="r"/>
            <a:r>
              <a:rPr lang="en-US" sz="2400" b="1" dirty="0" smtClean="0"/>
              <a:t>Genesis 9:14-17</a:t>
            </a:r>
          </a:p>
          <a:p>
            <a:endParaRPr lang="en-US" sz="2800" dirty="0">
              <a:solidFill>
                <a:schemeClr val="bg1"/>
              </a:solidFill>
            </a:endParaRPr>
          </a:p>
        </p:txBody>
      </p:sp>
    </p:spTree>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t>The Machine that Would Predict the Future</a:t>
            </a:r>
            <a:endParaRPr lang="en-US" sz="4800" dirty="0">
              <a:solidFill>
                <a:srgbClr val="FF0000"/>
              </a:solidFill>
            </a:endParaRPr>
          </a:p>
        </p:txBody>
      </p:sp>
      <p:pic>
        <p:nvPicPr>
          <p:cNvPr id="8" name="Picture 2" descr="D:\obama logo.png"/>
          <p:cNvPicPr>
            <a:picLocks noChangeAspect="1" noChangeArrowheads="1"/>
          </p:cNvPicPr>
          <p:nvPr/>
        </p:nvPicPr>
        <p:blipFill>
          <a:blip r:embed="rId2"/>
          <a:srcRect/>
          <a:stretch>
            <a:fillRect/>
          </a:stretch>
        </p:blipFill>
        <p:spPr bwMode="auto">
          <a:xfrm>
            <a:off x="7543800" y="5257800"/>
            <a:ext cx="1524000" cy="1524000"/>
          </a:xfrm>
          <a:prstGeom prst="rect">
            <a:avLst/>
          </a:prstGeom>
          <a:noFill/>
        </p:spPr>
      </p:pic>
      <p:sp>
        <p:nvSpPr>
          <p:cNvPr id="10" name="Content Placeholder 2"/>
          <p:cNvSpPr>
            <a:spLocks noGrp="1"/>
          </p:cNvSpPr>
          <p:nvPr>
            <p:ph idx="1"/>
          </p:nvPr>
        </p:nvSpPr>
        <p:spPr>
          <a:xfrm>
            <a:off x="457200" y="1775191"/>
            <a:ext cx="8229600" cy="3558809"/>
          </a:xfrm>
        </p:spPr>
        <p:txBody>
          <a:bodyPr>
            <a:normAutofit/>
          </a:bodyPr>
          <a:lstStyle/>
          <a:p>
            <a:pPr algn="just"/>
            <a:r>
              <a:rPr lang="en-US" b="1" dirty="0" smtClean="0">
                <a:solidFill>
                  <a:srgbClr val="FF0000"/>
                </a:solidFill>
              </a:rPr>
              <a:t>Physics of Noble Materials:</a:t>
            </a:r>
            <a:r>
              <a:rPr lang="en-US" b="1" dirty="0" smtClean="0"/>
              <a:t> </a:t>
            </a:r>
            <a:r>
              <a:rPr lang="en-US" b="1" dirty="0" smtClean="0">
                <a:solidFill>
                  <a:srgbClr val="7030A0"/>
                </a:solidFill>
              </a:rPr>
              <a:t>The Life Simulation Device "</a:t>
            </a:r>
            <a:r>
              <a:rPr lang="en-US" b="1" dirty="0" err="1" smtClean="0">
                <a:solidFill>
                  <a:srgbClr val="7030A0"/>
                </a:solidFill>
              </a:rPr>
              <a:t>Obama</a:t>
            </a:r>
            <a:r>
              <a:rPr lang="en-US" b="1" dirty="0" smtClean="0">
                <a:solidFill>
                  <a:srgbClr val="7030A0"/>
                </a:solidFill>
              </a:rPr>
              <a:t>"</a:t>
            </a:r>
            <a:r>
              <a:rPr lang="en-US" b="1" dirty="0" smtClean="0"/>
              <a:t> of </a:t>
            </a:r>
            <a:r>
              <a:rPr lang="en-US" b="1" dirty="0" smtClean="0">
                <a:solidFill>
                  <a:srgbClr val="0000CC"/>
                </a:solidFill>
              </a:rPr>
              <a:t>Commonwealth System</a:t>
            </a:r>
            <a:r>
              <a:rPr lang="en-US" b="1" dirty="0" smtClean="0"/>
              <a:t>; Wherever </a:t>
            </a:r>
            <a:r>
              <a:rPr lang="en-US" b="1" dirty="0" smtClean="0">
                <a:solidFill>
                  <a:srgbClr val="0000CC"/>
                </a:solidFill>
              </a:rPr>
              <a:t>Commonwealth</a:t>
            </a:r>
            <a:r>
              <a:rPr lang="en-US" b="1" dirty="0" smtClean="0"/>
              <a:t>, </a:t>
            </a:r>
            <a:r>
              <a:rPr lang="en-US" b="1" dirty="0" smtClean="0">
                <a:solidFill>
                  <a:srgbClr val="FF0066"/>
                </a:solidFill>
              </a:rPr>
              <a:t>Internet</a:t>
            </a:r>
            <a:r>
              <a:rPr lang="en-US" b="1" dirty="0" smtClean="0"/>
              <a:t> &amp; </a:t>
            </a:r>
            <a:r>
              <a:rPr lang="en-US" b="1" dirty="0" smtClean="0">
                <a:solidFill>
                  <a:srgbClr val="009900"/>
                </a:solidFill>
              </a:rPr>
              <a:t>Telecom System </a:t>
            </a:r>
            <a:r>
              <a:rPr lang="en-US" b="1" dirty="0" smtClean="0"/>
              <a:t>is the </a:t>
            </a:r>
            <a:r>
              <a:rPr lang="en-US" b="1" dirty="0" smtClean="0">
                <a:solidFill>
                  <a:srgbClr val="7030A0"/>
                </a:solidFill>
              </a:rPr>
              <a:t>Life Simulation Platform </a:t>
            </a:r>
            <a:r>
              <a:rPr lang="en-US" b="1" dirty="0" smtClean="0"/>
              <a:t>and </a:t>
            </a:r>
            <a:r>
              <a:rPr lang="en-US" b="1" dirty="0" err="1" smtClean="0">
                <a:solidFill>
                  <a:srgbClr val="0000CC"/>
                </a:solidFill>
              </a:rPr>
              <a:t>Obama</a:t>
            </a:r>
            <a:r>
              <a:rPr lang="en-US" b="1" dirty="0" smtClean="0"/>
              <a:t>, </a:t>
            </a:r>
            <a:r>
              <a:rPr lang="en-US" b="1" dirty="0" smtClean="0">
                <a:solidFill>
                  <a:srgbClr val="FF0066"/>
                </a:solidFill>
              </a:rPr>
              <a:t>Computer</a:t>
            </a:r>
            <a:r>
              <a:rPr lang="en-US" b="1" dirty="0" smtClean="0"/>
              <a:t> &amp; </a:t>
            </a:r>
            <a:r>
              <a:rPr lang="en-US" b="1" dirty="0" smtClean="0">
                <a:solidFill>
                  <a:srgbClr val="009900"/>
                </a:solidFill>
              </a:rPr>
              <a:t>Mobile Phone </a:t>
            </a:r>
            <a:r>
              <a:rPr lang="en-US" b="1" dirty="0" smtClean="0"/>
              <a:t>is their </a:t>
            </a:r>
            <a:r>
              <a:rPr lang="en-US" b="1" dirty="0" smtClean="0">
                <a:solidFill>
                  <a:srgbClr val="FF0000"/>
                </a:solidFill>
              </a:rPr>
              <a:t>Prime Radiant Devices</a:t>
            </a:r>
            <a:r>
              <a:rPr lang="en-US" b="1" dirty="0" smtClean="0"/>
              <a:t>. </a:t>
            </a:r>
            <a:endParaRPr lang="en-US" b="1" dirty="0"/>
          </a:p>
        </p:txBody>
      </p:sp>
      <p:pic>
        <p:nvPicPr>
          <p:cNvPr id="2052" name="Picture 4" descr="D:\HavardX\asimov.PNG"/>
          <p:cNvPicPr>
            <a:picLocks noChangeAspect="1" noChangeArrowheads="1"/>
          </p:cNvPicPr>
          <p:nvPr/>
        </p:nvPicPr>
        <p:blipFill>
          <a:blip r:embed="rId3"/>
          <a:srcRect/>
          <a:stretch>
            <a:fillRect/>
          </a:stretch>
        </p:blipFill>
        <p:spPr bwMode="auto">
          <a:xfrm>
            <a:off x="0" y="5486400"/>
            <a:ext cx="2598821" cy="1371600"/>
          </a:xfrm>
          <a:prstGeom prst="rect">
            <a:avLst/>
          </a:prstGeom>
          <a:noFill/>
        </p:spPr>
      </p:pic>
      <p:pic>
        <p:nvPicPr>
          <p:cNvPr id="2053" name="Picture 5" descr="D:\HavardX\obama.PNG"/>
          <p:cNvPicPr>
            <a:picLocks noChangeAspect="1" noChangeArrowheads="1"/>
          </p:cNvPicPr>
          <p:nvPr/>
        </p:nvPicPr>
        <p:blipFill>
          <a:blip r:embed="rId4"/>
          <a:srcRect/>
          <a:stretch>
            <a:fillRect/>
          </a:stretch>
        </p:blipFill>
        <p:spPr bwMode="auto">
          <a:xfrm>
            <a:off x="2667000" y="5486400"/>
            <a:ext cx="1844566" cy="1371600"/>
          </a:xfrm>
          <a:prstGeom prst="rect">
            <a:avLst/>
          </a:prstGeom>
          <a:noFill/>
        </p:spPr>
      </p:pic>
      <p:pic>
        <p:nvPicPr>
          <p:cNvPr id="2054" name="Picture 6" descr="D:\abdul_kalam.jpg"/>
          <p:cNvPicPr>
            <a:picLocks noChangeAspect="1" noChangeArrowheads="1"/>
          </p:cNvPicPr>
          <p:nvPr/>
        </p:nvPicPr>
        <p:blipFill>
          <a:blip r:embed="rId5"/>
          <a:srcRect/>
          <a:stretch>
            <a:fillRect/>
          </a:stretch>
        </p:blipFill>
        <p:spPr bwMode="auto">
          <a:xfrm>
            <a:off x="4572000" y="5486400"/>
            <a:ext cx="969264" cy="1371600"/>
          </a:xfrm>
          <a:prstGeom prst="rect">
            <a:avLst/>
          </a:prstGeom>
          <a:noFill/>
        </p:spPr>
      </p:pic>
      <p:pic>
        <p:nvPicPr>
          <p:cNvPr id="2055" name="Picture 7" descr="D:\Hasanuzzamn Shemul.jpg"/>
          <p:cNvPicPr>
            <a:picLocks noChangeAspect="1" noChangeArrowheads="1"/>
          </p:cNvPicPr>
          <p:nvPr/>
        </p:nvPicPr>
        <p:blipFill>
          <a:blip r:embed="rId6"/>
          <a:srcRect/>
          <a:stretch>
            <a:fillRect/>
          </a:stretch>
        </p:blipFill>
        <p:spPr bwMode="auto">
          <a:xfrm>
            <a:off x="5598160" y="5486400"/>
            <a:ext cx="1828800" cy="13716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edge">
                                      <p:cBhvr>
                                        <p:cTn id="12"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08176"/>
          </a:xfrm>
        </p:spPr>
        <p:txBody>
          <a:bodyPr>
            <a:noAutofit/>
          </a:bodyPr>
          <a:lstStyle/>
          <a:p>
            <a:pPr algn="ctr"/>
            <a:r>
              <a:rPr lang="en-US" sz="4800" dirty="0" smtClean="0"/>
              <a:t>Revelation of Psychohistory</a:t>
            </a:r>
            <a:endParaRPr lang="en-US" sz="4800" dirty="0"/>
          </a:p>
        </p:txBody>
      </p:sp>
      <p:pic>
        <p:nvPicPr>
          <p:cNvPr id="7" name="Picture 2" descr="D:\America O Sign (Epic) Raych Hatashe.Page 13.jpg"/>
          <p:cNvPicPr>
            <a:picLocks noGrp="1" noChangeAspect="1" noChangeArrowheads="1"/>
          </p:cNvPicPr>
          <p:nvPr>
            <p:ph idx="1"/>
          </p:nvPr>
        </p:nvPicPr>
        <p:blipFill>
          <a:blip r:embed="rId2"/>
          <a:srcRect/>
          <a:stretch>
            <a:fillRect/>
          </a:stretch>
        </p:blipFill>
        <p:spPr bwMode="auto">
          <a:xfrm>
            <a:off x="4572000" y="3708400"/>
            <a:ext cx="4572000" cy="3149600"/>
          </a:xfrm>
          <a:prstGeom prst="rect">
            <a:avLst/>
          </a:prstGeom>
          <a:noFill/>
        </p:spPr>
      </p:pic>
      <p:pic>
        <p:nvPicPr>
          <p:cNvPr id="8" name="Picture 3" descr="D:\obama logo.png"/>
          <p:cNvPicPr>
            <a:picLocks noChangeAspect="1" noChangeArrowheads="1"/>
          </p:cNvPicPr>
          <p:nvPr/>
        </p:nvPicPr>
        <p:blipFill>
          <a:blip r:embed="rId3"/>
          <a:srcRect/>
          <a:stretch>
            <a:fillRect/>
          </a:stretch>
        </p:blipFill>
        <p:spPr bwMode="auto">
          <a:xfrm>
            <a:off x="4724400" y="3200400"/>
            <a:ext cx="1371600" cy="1371600"/>
          </a:xfrm>
          <a:prstGeom prst="rect">
            <a:avLst/>
          </a:prstGeom>
          <a:noFill/>
        </p:spPr>
      </p:pic>
      <p:sp>
        <p:nvSpPr>
          <p:cNvPr id="10" name="TextBox 9"/>
          <p:cNvSpPr txBox="1"/>
          <p:nvPr/>
        </p:nvSpPr>
        <p:spPr>
          <a:xfrm>
            <a:off x="228600" y="1676400"/>
            <a:ext cx="8534400" cy="1938992"/>
          </a:xfrm>
          <a:prstGeom prst="rect">
            <a:avLst/>
          </a:prstGeom>
          <a:noFill/>
        </p:spPr>
        <p:txBody>
          <a:bodyPr wrap="square" rtlCol="0">
            <a:spAutoFit/>
          </a:bodyPr>
          <a:lstStyle/>
          <a:p>
            <a:pPr algn="just"/>
            <a:r>
              <a:rPr lang="en-US" sz="3000" b="1" dirty="0" smtClean="0"/>
              <a:t>Psychohistory! </a:t>
            </a:r>
            <a:r>
              <a:rPr lang="en-US" sz="3000" dirty="0" smtClean="0"/>
              <a:t>It is  a new </a:t>
            </a:r>
            <a:r>
              <a:rPr lang="en-US" sz="3000" b="1" dirty="0" smtClean="0"/>
              <a:t>Branch of Mathematics</a:t>
            </a:r>
            <a:r>
              <a:rPr lang="en-US" sz="3000" dirty="0" smtClean="0"/>
              <a:t>,</a:t>
            </a:r>
            <a:r>
              <a:rPr lang="en-US" sz="3000" b="1" dirty="0" smtClean="0"/>
              <a:t> </a:t>
            </a:r>
            <a:r>
              <a:rPr lang="en-US" sz="3000" dirty="0" smtClean="0"/>
              <a:t>the term psychohistory was popularized by scientific writer Isaac Asimov for he is widely considered as father of Psychohistory. </a:t>
            </a:r>
            <a:endParaRPr lang="en-US" sz="3000" dirty="0"/>
          </a:p>
        </p:txBody>
      </p:sp>
      <p:sp>
        <p:nvSpPr>
          <p:cNvPr id="11" name="TextBox 10"/>
          <p:cNvSpPr txBox="1"/>
          <p:nvPr/>
        </p:nvSpPr>
        <p:spPr>
          <a:xfrm>
            <a:off x="228600" y="3925431"/>
            <a:ext cx="4114800" cy="2246769"/>
          </a:xfrm>
          <a:prstGeom prst="rect">
            <a:avLst/>
          </a:prstGeom>
          <a:noFill/>
        </p:spPr>
        <p:txBody>
          <a:bodyPr wrap="square" rtlCol="0">
            <a:spAutoFit/>
          </a:bodyPr>
          <a:lstStyle/>
          <a:p>
            <a:pPr algn="just"/>
            <a:r>
              <a:rPr lang="en-US" sz="2800" b="1" dirty="0" smtClean="0"/>
              <a:t>Applied Psychohistory! </a:t>
            </a:r>
            <a:r>
              <a:rPr lang="en-US" sz="2800" dirty="0" smtClean="0"/>
              <a:t>When psychohistory is subject to application, it is appear as </a:t>
            </a:r>
            <a:r>
              <a:rPr lang="en-US" sz="2800" b="1" dirty="0" smtClean="0"/>
              <a:t>Branch of Physics</a:t>
            </a:r>
            <a:r>
              <a:rPr lang="en-US" sz="2800" dirty="0" smtClean="0"/>
              <a:t>. </a:t>
            </a:r>
            <a:endParaRPr lang="en-US"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edge">
                                      <p:cBhvr>
                                        <p:cTn id="12" dur="20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edge">
                                      <p:cBhvr>
                                        <p:cTn id="17"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5448"/>
            <a:ext cx="8686800" cy="1252728"/>
          </a:xfrm>
        </p:spPr>
        <p:txBody>
          <a:bodyPr>
            <a:noAutofit/>
          </a:bodyPr>
          <a:lstStyle/>
          <a:p>
            <a:pPr algn="ctr"/>
            <a:r>
              <a:rPr lang="en-US" sz="5400" dirty="0" smtClean="0"/>
              <a:t>Revelation of Psychohistory</a:t>
            </a:r>
            <a:endParaRPr lang="en-US" sz="5400" dirty="0"/>
          </a:p>
        </p:txBody>
      </p:sp>
      <p:pic>
        <p:nvPicPr>
          <p:cNvPr id="4098" name="Picture 2" descr="D:\MITx\MITx - AP Calculus BC.jpg"/>
          <p:cNvPicPr>
            <a:picLocks noChangeAspect="1" noChangeArrowheads="1"/>
          </p:cNvPicPr>
          <p:nvPr/>
        </p:nvPicPr>
        <p:blipFill>
          <a:blip r:embed="rId2"/>
          <a:srcRect/>
          <a:stretch>
            <a:fillRect/>
          </a:stretch>
        </p:blipFill>
        <p:spPr bwMode="auto">
          <a:xfrm>
            <a:off x="0" y="5000625"/>
            <a:ext cx="9144000" cy="1857375"/>
          </a:xfrm>
          <a:prstGeom prst="rect">
            <a:avLst/>
          </a:prstGeom>
          <a:noFill/>
        </p:spPr>
      </p:pic>
      <p:pic>
        <p:nvPicPr>
          <p:cNvPr id="4099" name="Picture 3" descr="D:\obama logo.png"/>
          <p:cNvPicPr>
            <a:picLocks noChangeAspect="1" noChangeArrowheads="1"/>
          </p:cNvPicPr>
          <p:nvPr/>
        </p:nvPicPr>
        <p:blipFill>
          <a:blip r:embed="rId3" cstate="print"/>
          <a:srcRect/>
          <a:stretch>
            <a:fillRect/>
          </a:stretch>
        </p:blipFill>
        <p:spPr bwMode="auto">
          <a:xfrm>
            <a:off x="8458200" y="4305300"/>
            <a:ext cx="609600" cy="609600"/>
          </a:xfrm>
          <a:prstGeom prst="rect">
            <a:avLst/>
          </a:prstGeom>
          <a:noFill/>
        </p:spPr>
      </p:pic>
      <p:sp>
        <p:nvSpPr>
          <p:cNvPr id="7" name="Content Placeholder 2"/>
          <p:cNvSpPr>
            <a:spLocks noGrp="1"/>
          </p:cNvSpPr>
          <p:nvPr>
            <p:ph idx="1"/>
          </p:nvPr>
        </p:nvSpPr>
        <p:spPr>
          <a:xfrm>
            <a:off x="457200" y="1774825"/>
            <a:ext cx="8229600" cy="3101975"/>
          </a:xfrm>
        </p:spPr>
        <p:txBody>
          <a:bodyPr>
            <a:normAutofit fontScale="92500" lnSpcReduction="10000"/>
          </a:bodyPr>
          <a:lstStyle/>
          <a:p>
            <a:pPr algn="just"/>
            <a:r>
              <a:rPr lang="en-US" sz="2400" b="1" dirty="0" smtClean="0"/>
              <a:t>P</a:t>
            </a:r>
            <a:r>
              <a:rPr lang="en-US" sz="2400" dirty="0" smtClean="0"/>
              <a:t>sychohistory work to measure the mass action of collective human behaviors to predict the general course of future flow. </a:t>
            </a:r>
          </a:p>
          <a:p>
            <a:pPr algn="just">
              <a:buNone/>
            </a:pPr>
            <a:endParaRPr lang="en-US" sz="2400" dirty="0" smtClean="0"/>
          </a:p>
          <a:p>
            <a:pPr algn="just"/>
            <a:r>
              <a:rPr lang="en-US" sz="2400" b="1" dirty="0" smtClean="0"/>
              <a:t>P</a:t>
            </a:r>
            <a:r>
              <a:rPr lang="en-US" sz="2400" dirty="0" smtClean="0"/>
              <a:t>sychohistory is a mathematical study of future prediction, as same calculus is study of change, geometry is the study of shape, and algebra is the study of operations. </a:t>
            </a:r>
          </a:p>
          <a:p>
            <a:pPr algn="just">
              <a:buNone/>
            </a:pPr>
            <a:endParaRPr lang="en-US" sz="2400" dirty="0" smtClean="0"/>
          </a:p>
          <a:p>
            <a:pPr algn="just"/>
            <a:r>
              <a:rPr lang="en-US" sz="2400" b="1" dirty="0" smtClean="0"/>
              <a:t>P</a:t>
            </a:r>
            <a:r>
              <a:rPr lang="en-US" sz="2400" dirty="0" smtClean="0"/>
              <a:t>sychohistory is a language to mathematical communication and program development for Prime Radiant Devices.  </a:t>
            </a:r>
          </a:p>
          <a:p>
            <a:pPr algn="just"/>
            <a:endParaRPr lang="en-US" sz="24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edge">
                                      <p:cBhvr>
                                        <p:cTn id="12" dur="20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edge">
                                      <p:cBhvr>
                                        <p:cTn id="17" dur="20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edge">
                                      <p:cBhvr>
                                        <p:cTn id="22" dur="2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Color Coding to trace the </a:t>
            </a:r>
            <a:r>
              <a:rPr lang="en-US" sz="5600" dirty="0" smtClean="0"/>
              <a:t>Object</a:t>
            </a:r>
            <a:r>
              <a:rPr lang="en-US" dirty="0" smtClean="0"/>
              <a:t>, Action and the Future</a:t>
            </a:r>
            <a:endParaRPr lang="en-US" dirty="0"/>
          </a:p>
        </p:txBody>
      </p:sp>
      <p:sp>
        <p:nvSpPr>
          <p:cNvPr id="3" name="Content Placeholder 2"/>
          <p:cNvSpPr>
            <a:spLocks noGrp="1"/>
          </p:cNvSpPr>
          <p:nvPr>
            <p:ph idx="1"/>
          </p:nvPr>
        </p:nvSpPr>
        <p:spPr>
          <a:xfrm>
            <a:off x="457200" y="1775191"/>
            <a:ext cx="8229600" cy="2796809"/>
          </a:xfrm>
        </p:spPr>
        <p:txBody>
          <a:bodyPr>
            <a:normAutofit/>
          </a:bodyPr>
          <a:lstStyle/>
          <a:p>
            <a:pPr algn="just"/>
            <a:r>
              <a:rPr lang="en-US" sz="2800" b="1" dirty="0" smtClean="0"/>
              <a:t>Object:</a:t>
            </a:r>
            <a:r>
              <a:rPr lang="en-US" sz="2800" dirty="0" smtClean="0"/>
              <a:t> Electronic </a:t>
            </a:r>
            <a:r>
              <a:rPr lang="en-US" sz="2800" b="1" dirty="0" smtClean="0"/>
              <a:t>color code</a:t>
            </a:r>
            <a:r>
              <a:rPr lang="en-US" sz="2800" dirty="0" smtClean="0"/>
              <a:t> is used to recognize the values and ratings of electronic components, devices, and other elements, very commonly for </a:t>
            </a:r>
            <a:r>
              <a:rPr lang="en-US" sz="2800" b="1" dirty="0" smtClean="0"/>
              <a:t>Resistor</a:t>
            </a:r>
            <a:r>
              <a:rPr lang="en-US" sz="2800" dirty="0" smtClean="0"/>
              <a:t>, also for </a:t>
            </a:r>
            <a:r>
              <a:rPr lang="en-US" sz="2800" b="1" dirty="0" smtClean="0"/>
              <a:t>Capacitor</a:t>
            </a:r>
            <a:r>
              <a:rPr lang="en-US" sz="2800" dirty="0" smtClean="0"/>
              <a:t>, </a:t>
            </a:r>
            <a:r>
              <a:rPr lang="en-US" sz="2800" b="1" dirty="0" smtClean="0"/>
              <a:t>Inductor</a:t>
            </a:r>
            <a:r>
              <a:rPr lang="en-US" sz="2800" dirty="0" smtClean="0"/>
              <a:t>, and others. Separated color code also used to indentify wires in </a:t>
            </a:r>
            <a:r>
              <a:rPr lang="en-US" sz="2800" b="1" dirty="0" smtClean="0"/>
              <a:t>Telecommunication cables</a:t>
            </a:r>
            <a:r>
              <a:rPr lang="en-US" sz="2800" dirty="0" smtClean="0"/>
              <a:t>. </a:t>
            </a:r>
          </a:p>
        </p:txBody>
      </p:sp>
      <p:pic>
        <p:nvPicPr>
          <p:cNvPr id="1026" name="Picture 2" descr="D:\obama logo.png"/>
          <p:cNvPicPr>
            <a:picLocks noChangeAspect="1" noChangeArrowheads="1"/>
          </p:cNvPicPr>
          <p:nvPr/>
        </p:nvPicPr>
        <p:blipFill>
          <a:blip r:embed="rId2"/>
          <a:srcRect/>
          <a:stretch>
            <a:fillRect/>
          </a:stretch>
        </p:blipFill>
        <p:spPr bwMode="auto">
          <a:xfrm>
            <a:off x="7467600" y="5181600"/>
            <a:ext cx="1638300" cy="1638300"/>
          </a:xfrm>
          <a:prstGeom prst="rect">
            <a:avLst/>
          </a:prstGeom>
          <a:noFill/>
        </p:spPr>
      </p:pic>
      <p:pic>
        <p:nvPicPr>
          <p:cNvPr id="4" name="Picture 2" descr="D:\resistor.jpg"/>
          <p:cNvPicPr>
            <a:picLocks noChangeAspect="1" noChangeArrowheads="1"/>
          </p:cNvPicPr>
          <p:nvPr/>
        </p:nvPicPr>
        <p:blipFill>
          <a:blip r:embed="rId3"/>
          <a:srcRect/>
          <a:stretch>
            <a:fillRect/>
          </a:stretch>
        </p:blipFill>
        <p:spPr bwMode="auto">
          <a:xfrm>
            <a:off x="50800" y="5369560"/>
            <a:ext cx="1930400" cy="1447800"/>
          </a:xfrm>
          <a:prstGeom prst="rect">
            <a:avLst/>
          </a:prstGeom>
          <a:noFill/>
        </p:spPr>
      </p:pic>
      <p:pic>
        <p:nvPicPr>
          <p:cNvPr id="1027" name="Picture 3" descr="D:\Capacitor.PNG"/>
          <p:cNvPicPr>
            <a:picLocks noChangeAspect="1" noChangeArrowheads="1"/>
          </p:cNvPicPr>
          <p:nvPr/>
        </p:nvPicPr>
        <p:blipFill>
          <a:blip r:embed="rId4"/>
          <a:srcRect/>
          <a:stretch>
            <a:fillRect/>
          </a:stretch>
        </p:blipFill>
        <p:spPr bwMode="auto">
          <a:xfrm>
            <a:off x="2057400" y="5369560"/>
            <a:ext cx="1981200" cy="1447800"/>
          </a:xfrm>
          <a:prstGeom prst="rect">
            <a:avLst/>
          </a:prstGeom>
          <a:noFill/>
        </p:spPr>
      </p:pic>
      <p:pic>
        <p:nvPicPr>
          <p:cNvPr id="1028" name="Picture 4" descr="D:\Axial-inductor-on-PCB-board.jpg"/>
          <p:cNvPicPr>
            <a:picLocks noChangeAspect="1" noChangeArrowheads="1"/>
          </p:cNvPicPr>
          <p:nvPr/>
        </p:nvPicPr>
        <p:blipFill>
          <a:blip r:embed="rId5" cstate="print"/>
          <a:srcRect/>
          <a:stretch>
            <a:fillRect/>
          </a:stretch>
        </p:blipFill>
        <p:spPr bwMode="auto">
          <a:xfrm>
            <a:off x="4142477" y="5360670"/>
            <a:ext cx="1724923" cy="1444752"/>
          </a:xfrm>
          <a:prstGeom prst="rect">
            <a:avLst/>
          </a:prstGeom>
          <a:noFill/>
        </p:spPr>
      </p:pic>
      <p:pic>
        <p:nvPicPr>
          <p:cNvPr id="1029" name="Picture 5" descr="D:\telecommunication-cables-exporter.jpg"/>
          <p:cNvPicPr>
            <a:picLocks noChangeAspect="1" noChangeArrowheads="1"/>
          </p:cNvPicPr>
          <p:nvPr/>
        </p:nvPicPr>
        <p:blipFill>
          <a:blip r:embed="rId6"/>
          <a:srcRect/>
          <a:stretch>
            <a:fillRect/>
          </a:stretch>
        </p:blipFill>
        <p:spPr bwMode="auto">
          <a:xfrm>
            <a:off x="5946648" y="5354320"/>
            <a:ext cx="1444752" cy="1444752"/>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Color Coding to trace the Object, </a:t>
            </a:r>
            <a:r>
              <a:rPr lang="en-US" sz="5600" dirty="0" smtClean="0"/>
              <a:t>Action</a:t>
            </a:r>
            <a:r>
              <a:rPr lang="en-US" dirty="0" smtClean="0"/>
              <a:t> and the Future</a:t>
            </a:r>
            <a:endParaRPr lang="en-US" dirty="0"/>
          </a:p>
        </p:txBody>
      </p:sp>
      <p:sp>
        <p:nvSpPr>
          <p:cNvPr id="3" name="Content Placeholder 2"/>
          <p:cNvSpPr>
            <a:spLocks noGrp="1"/>
          </p:cNvSpPr>
          <p:nvPr>
            <p:ph idx="1"/>
          </p:nvPr>
        </p:nvSpPr>
        <p:spPr>
          <a:xfrm>
            <a:off x="457200" y="1775191"/>
            <a:ext cx="8229600" cy="2949209"/>
          </a:xfrm>
        </p:spPr>
        <p:txBody>
          <a:bodyPr>
            <a:normAutofit lnSpcReduction="10000"/>
          </a:bodyPr>
          <a:lstStyle/>
          <a:p>
            <a:pPr algn="just"/>
            <a:r>
              <a:rPr lang="en-US" sz="2800" b="1" dirty="0" smtClean="0"/>
              <a:t>Action:</a:t>
            </a:r>
            <a:r>
              <a:rPr lang="en-US" sz="2800" dirty="0" smtClean="0"/>
              <a:t> </a:t>
            </a:r>
            <a:r>
              <a:rPr lang="en-US" sz="2800" b="1" dirty="0" smtClean="0"/>
              <a:t>Traffic light signals </a:t>
            </a:r>
            <a:r>
              <a:rPr lang="en-US" sz="2800" dirty="0" smtClean="0"/>
              <a:t>are use </a:t>
            </a:r>
            <a:r>
              <a:rPr lang="en-US" sz="2800" b="1" dirty="0" smtClean="0"/>
              <a:t>color coding </a:t>
            </a:r>
            <a:r>
              <a:rPr lang="en-US" sz="2800" dirty="0" smtClean="0"/>
              <a:t>to deliver the message to action for very near future to rightly guided the highway sentient object. Most commonly used color is </a:t>
            </a:r>
            <a:r>
              <a:rPr lang="en-US" sz="2800" b="1" dirty="0" smtClean="0">
                <a:solidFill>
                  <a:srgbClr val="FF0000"/>
                </a:solidFill>
              </a:rPr>
              <a:t>Red</a:t>
            </a:r>
            <a:r>
              <a:rPr lang="en-US" sz="2800" dirty="0" smtClean="0"/>
              <a:t>, </a:t>
            </a:r>
            <a:r>
              <a:rPr lang="en-US" sz="2800" b="1" dirty="0" smtClean="0">
                <a:solidFill>
                  <a:schemeClr val="accent1"/>
                </a:solidFill>
              </a:rPr>
              <a:t>Yellow</a:t>
            </a:r>
            <a:r>
              <a:rPr lang="en-US" sz="2800" dirty="0" smtClean="0"/>
              <a:t>, and </a:t>
            </a:r>
            <a:r>
              <a:rPr lang="en-US" sz="2800" b="1" dirty="0" smtClean="0">
                <a:solidFill>
                  <a:srgbClr val="0000CC"/>
                </a:solidFill>
              </a:rPr>
              <a:t>Green</a:t>
            </a:r>
            <a:r>
              <a:rPr lang="en-US" sz="2800" dirty="0" smtClean="0"/>
              <a:t> on the </a:t>
            </a:r>
            <a:r>
              <a:rPr lang="en-US" sz="2800" b="1" dirty="0" smtClean="0"/>
              <a:t>Surface, Water, Air, </a:t>
            </a:r>
            <a:r>
              <a:rPr lang="en-US" sz="2800" dirty="0" smtClean="0"/>
              <a:t>and</a:t>
            </a:r>
            <a:r>
              <a:rPr lang="en-US" sz="2800" b="1" dirty="0" smtClean="0"/>
              <a:t> Space</a:t>
            </a:r>
            <a:r>
              <a:rPr lang="en-US" sz="2800" dirty="0" smtClean="0"/>
              <a:t>. Color code also use in the Espionage community to deliver the intelligent message and information in a short. </a:t>
            </a:r>
            <a:endParaRPr lang="en-US" sz="2800" dirty="0"/>
          </a:p>
        </p:txBody>
      </p:sp>
      <p:pic>
        <p:nvPicPr>
          <p:cNvPr id="2050" name="Picture 2" descr="D:\obama logo.png"/>
          <p:cNvPicPr>
            <a:picLocks noChangeAspect="1" noChangeArrowheads="1"/>
          </p:cNvPicPr>
          <p:nvPr/>
        </p:nvPicPr>
        <p:blipFill>
          <a:blip r:embed="rId2"/>
          <a:srcRect/>
          <a:stretch>
            <a:fillRect/>
          </a:stretch>
        </p:blipFill>
        <p:spPr bwMode="auto">
          <a:xfrm>
            <a:off x="7010400" y="4724400"/>
            <a:ext cx="2095500" cy="2095500"/>
          </a:xfrm>
          <a:prstGeom prst="rect">
            <a:avLst/>
          </a:prstGeom>
          <a:noFill/>
        </p:spPr>
      </p:pic>
      <p:pic>
        <p:nvPicPr>
          <p:cNvPr id="4" name="Picture 2" descr="D:\Traffic_lights_3_states.png"/>
          <p:cNvPicPr>
            <a:picLocks noChangeAspect="1" noChangeArrowheads="1"/>
          </p:cNvPicPr>
          <p:nvPr/>
        </p:nvPicPr>
        <p:blipFill>
          <a:blip r:embed="rId3"/>
          <a:srcRect/>
          <a:stretch>
            <a:fillRect/>
          </a:stretch>
        </p:blipFill>
        <p:spPr bwMode="auto">
          <a:xfrm>
            <a:off x="76200" y="4791808"/>
            <a:ext cx="2057400" cy="1978269"/>
          </a:xfrm>
          <a:prstGeom prst="rect">
            <a:avLst/>
          </a:prstGeom>
          <a:noFill/>
        </p:spPr>
      </p:pic>
      <p:pic>
        <p:nvPicPr>
          <p:cNvPr id="2051" name="Picture 3" descr="D:\traffic-lights-01.jpg"/>
          <p:cNvPicPr>
            <a:picLocks noChangeAspect="1" noChangeArrowheads="1"/>
          </p:cNvPicPr>
          <p:nvPr/>
        </p:nvPicPr>
        <p:blipFill>
          <a:blip r:embed="rId4"/>
          <a:srcRect/>
          <a:stretch>
            <a:fillRect/>
          </a:stretch>
        </p:blipFill>
        <p:spPr bwMode="auto">
          <a:xfrm>
            <a:off x="2362200" y="4922771"/>
            <a:ext cx="4419600" cy="1859029"/>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Color Coding to trace the Object, Action and the </a:t>
            </a:r>
            <a:r>
              <a:rPr lang="en-US" sz="5600" dirty="0" smtClean="0"/>
              <a:t>Future</a:t>
            </a:r>
            <a:endParaRPr lang="en-US" sz="5600" dirty="0"/>
          </a:p>
        </p:txBody>
      </p:sp>
      <p:pic>
        <p:nvPicPr>
          <p:cNvPr id="1026" name="Picture 2" descr="D:\calculus.PNG"/>
          <p:cNvPicPr>
            <a:picLocks noChangeAspect="1" noChangeArrowheads="1"/>
          </p:cNvPicPr>
          <p:nvPr/>
        </p:nvPicPr>
        <p:blipFill>
          <a:blip r:embed="rId2"/>
          <a:srcRect/>
          <a:stretch>
            <a:fillRect/>
          </a:stretch>
        </p:blipFill>
        <p:spPr bwMode="auto">
          <a:xfrm>
            <a:off x="5895975" y="4414520"/>
            <a:ext cx="3248025" cy="2346960"/>
          </a:xfrm>
          <a:prstGeom prst="rect">
            <a:avLst/>
          </a:prstGeom>
          <a:noFill/>
        </p:spPr>
      </p:pic>
      <p:sp>
        <p:nvSpPr>
          <p:cNvPr id="7" name="Content Placeholder 2"/>
          <p:cNvSpPr>
            <a:spLocks noGrp="1"/>
          </p:cNvSpPr>
          <p:nvPr>
            <p:ph idx="1"/>
          </p:nvPr>
        </p:nvSpPr>
        <p:spPr>
          <a:xfrm>
            <a:off x="457200" y="1676400"/>
            <a:ext cx="8229600" cy="2949575"/>
          </a:xfrm>
        </p:spPr>
        <p:txBody>
          <a:bodyPr>
            <a:normAutofit lnSpcReduction="10000"/>
          </a:bodyPr>
          <a:lstStyle/>
          <a:p>
            <a:pPr algn="just"/>
            <a:r>
              <a:rPr lang="en-US" sz="2800" b="1" dirty="0" smtClean="0"/>
              <a:t>Prediction:</a:t>
            </a:r>
            <a:r>
              <a:rPr lang="en-US" sz="2800" dirty="0" smtClean="0"/>
              <a:t> </a:t>
            </a:r>
            <a:r>
              <a:rPr lang="en-US" sz="2800" b="1" dirty="0" smtClean="0"/>
              <a:t>Color graph </a:t>
            </a:r>
            <a:r>
              <a:rPr lang="en-US" sz="2800" dirty="0" smtClean="0"/>
              <a:t>of </a:t>
            </a:r>
            <a:r>
              <a:rPr lang="en-US" sz="2800" b="1" dirty="0" smtClean="0"/>
              <a:t>Stoke Exchange</a:t>
            </a:r>
            <a:r>
              <a:rPr lang="en-US" sz="2800" dirty="0" smtClean="0"/>
              <a:t> and </a:t>
            </a:r>
            <a:r>
              <a:rPr lang="en-US" sz="2800" b="1" dirty="0" err="1" smtClean="0"/>
              <a:t>Forex</a:t>
            </a:r>
            <a:r>
              <a:rPr lang="en-US" sz="2800" b="1" dirty="0" smtClean="0"/>
              <a:t> Market</a:t>
            </a:r>
            <a:r>
              <a:rPr lang="en-US" sz="2800" dirty="0" smtClean="0"/>
              <a:t> hold the information of future economical flow. This </a:t>
            </a:r>
            <a:r>
              <a:rPr lang="en-US" sz="2800" b="1" dirty="0" smtClean="0"/>
              <a:t>color coding</a:t>
            </a:r>
            <a:r>
              <a:rPr lang="en-US" sz="2800" dirty="0" smtClean="0"/>
              <a:t> was not set by particular message. But user to predict the future market flow by observing color streaming on the graph. Prediction accuracy depend on user’s experience, and skill. </a:t>
            </a:r>
            <a:endParaRPr lang="en-US" sz="2800" dirty="0"/>
          </a:p>
        </p:txBody>
      </p:sp>
      <p:pic>
        <p:nvPicPr>
          <p:cNvPr id="8" name="Picture 4" descr="D:\HavardX\asimov.PNG"/>
          <p:cNvPicPr>
            <a:picLocks noChangeAspect="1" noChangeArrowheads="1"/>
          </p:cNvPicPr>
          <p:nvPr/>
        </p:nvPicPr>
        <p:blipFill>
          <a:blip r:embed="rId3"/>
          <a:srcRect/>
          <a:stretch>
            <a:fillRect/>
          </a:stretch>
        </p:blipFill>
        <p:spPr bwMode="auto">
          <a:xfrm>
            <a:off x="3373120" y="4495800"/>
            <a:ext cx="2598821" cy="2362200"/>
          </a:xfrm>
          <a:prstGeom prst="rect">
            <a:avLst/>
          </a:prstGeom>
          <a:noFill/>
        </p:spPr>
      </p:pic>
      <p:pic>
        <p:nvPicPr>
          <p:cNvPr id="9" name="Picture 5" descr="D:\HavardX\obama.PNG"/>
          <p:cNvPicPr>
            <a:picLocks noChangeAspect="1" noChangeArrowheads="1"/>
          </p:cNvPicPr>
          <p:nvPr/>
        </p:nvPicPr>
        <p:blipFill>
          <a:blip r:embed="rId4"/>
          <a:srcRect/>
          <a:stretch>
            <a:fillRect/>
          </a:stretch>
        </p:blipFill>
        <p:spPr bwMode="auto">
          <a:xfrm>
            <a:off x="1488440" y="4495800"/>
            <a:ext cx="1844566" cy="2362200"/>
          </a:xfrm>
          <a:prstGeom prst="rect">
            <a:avLst/>
          </a:prstGeom>
          <a:noFill/>
        </p:spPr>
      </p:pic>
      <p:pic>
        <p:nvPicPr>
          <p:cNvPr id="1027" name="Picture 3" descr="D:\17ISBS_KALAM_GB259_1146082e.jpg"/>
          <p:cNvPicPr>
            <a:picLocks noChangeAspect="1" noChangeArrowheads="1"/>
          </p:cNvPicPr>
          <p:nvPr/>
        </p:nvPicPr>
        <p:blipFill>
          <a:blip r:embed="rId5"/>
          <a:srcRect/>
          <a:stretch>
            <a:fillRect/>
          </a:stretch>
        </p:blipFill>
        <p:spPr bwMode="auto">
          <a:xfrm>
            <a:off x="60960" y="4495800"/>
            <a:ext cx="1371600" cy="2362200"/>
          </a:xfrm>
          <a:prstGeom prst="rect">
            <a:avLst/>
          </a:prstGeom>
          <a:noFill/>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edge">
                                      <p:cBhvr>
                                        <p:cTn id="1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Color Equations </a:t>
            </a:r>
            <a:endParaRPr lang="en-US" dirty="0"/>
          </a:p>
        </p:txBody>
      </p:sp>
      <p:sp>
        <p:nvSpPr>
          <p:cNvPr id="3" name="Content Placeholder 2"/>
          <p:cNvSpPr>
            <a:spLocks noGrp="1"/>
          </p:cNvSpPr>
          <p:nvPr>
            <p:ph idx="1"/>
          </p:nvPr>
        </p:nvSpPr>
        <p:spPr>
          <a:xfrm>
            <a:off x="533400" y="1905000"/>
            <a:ext cx="8229600" cy="4549409"/>
          </a:xfrm>
        </p:spPr>
        <p:txBody>
          <a:bodyPr>
            <a:normAutofit fontScale="85000" lnSpcReduction="20000"/>
          </a:bodyPr>
          <a:lstStyle/>
          <a:p>
            <a:pPr algn="just"/>
            <a:r>
              <a:rPr lang="en-US" b="1" i="1" dirty="0" smtClean="0"/>
              <a:t>t</a:t>
            </a:r>
            <a:r>
              <a:rPr lang="en-US" i="1" dirty="0" smtClean="0"/>
              <a:t>he Psychohistorical equations showing the future Development of Humanity. Prime Radiant device should appear it on the projection. </a:t>
            </a:r>
          </a:p>
          <a:p>
            <a:pPr algn="just">
              <a:buNone/>
            </a:pPr>
            <a:endParaRPr lang="en-US" i="1" dirty="0" smtClean="0"/>
          </a:p>
          <a:p>
            <a:pPr algn="just"/>
            <a:r>
              <a:rPr lang="en-US" b="1" i="1" dirty="0" smtClean="0"/>
              <a:t>F</a:t>
            </a:r>
            <a:r>
              <a:rPr lang="en-US" i="1" dirty="0" smtClean="0"/>
              <a:t>ollowing color-coding to equations within itself for ready comprehension by </a:t>
            </a:r>
            <a:r>
              <a:rPr lang="en-US" i="1" dirty="0" err="1" smtClean="0"/>
              <a:t>Psychohistorians</a:t>
            </a:r>
            <a:r>
              <a:rPr lang="en-US" i="1" dirty="0" smtClean="0"/>
              <a:t>: </a:t>
            </a:r>
          </a:p>
          <a:p>
            <a:pPr algn="just"/>
            <a:r>
              <a:rPr lang="en-US" b="1" i="1" dirty="0" smtClean="0"/>
              <a:t>01. </a:t>
            </a:r>
            <a:r>
              <a:rPr lang="en-US" b="1" i="1" dirty="0" err="1" smtClean="0"/>
              <a:t>Seldon</a:t>
            </a:r>
            <a:r>
              <a:rPr lang="en-US" b="1" i="1" dirty="0" smtClean="0"/>
              <a:t> Black or </a:t>
            </a:r>
            <a:r>
              <a:rPr lang="en-US" b="1" i="1" dirty="0" err="1" smtClean="0"/>
              <a:t>Obama</a:t>
            </a:r>
            <a:r>
              <a:rPr lang="en-US" b="1" i="1" dirty="0" smtClean="0"/>
              <a:t> Black </a:t>
            </a:r>
          </a:p>
          <a:p>
            <a:pPr algn="just"/>
            <a:r>
              <a:rPr lang="en-US" b="1" i="1" dirty="0" smtClean="0"/>
              <a:t>02. Speaker Red</a:t>
            </a:r>
          </a:p>
          <a:p>
            <a:pPr algn="just"/>
            <a:r>
              <a:rPr lang="en-US" b="1" i="1" dirty="0" smtClean="0"/>
              <a:t>03. Deviation Blue </a:t>
            </a:r>
          </a:p>
          <a:p>
            <a:pPr algn="just"/>
            <a:r>
              <a:rPr lang="en-US" b="1" i="1" dirty="0" smtClean="0"/>
              <a:t>04. Notation Green </a:t>
            </a:r>
          </a:p>
          <a:p>
            <a:pPr algn="just"/>
            <a:r>
              <a:rPr lang="en-US" b="1" i="1" dirty="0" smtClean="0"/>
              <a:t>05. Projection Purple</a:t>
            </a:r>
          </a:p>
          <a:p>
            <a:pPr algn="just"/>
            <a:r>
              <a:rPr lang="en-US" b="1" i="1" dirty="0" smtClean="0"/>
              <a:t>06. Red Square Kremlin</a:t>
            </a:r>
          </a:p>
          <a:p>
            <a:pPr algn="just"/>
            <a:r>
              <a:rPr lang="en-US" b="1" i="1" dirty="0" smtClean="0"/>
              <a:t>07. White House</a:t>
            </a:r>
          </a:p>
          <a:p>
            <a:pPr algn="just"/>
            <a:endParaRPr lang="en-US" dirty="0"/>
          </a:p>
        </p:txBody>
      </p:sp>
      <p:pic>
        <p:nvPicPr>
          <p:cNvPr id="1026" name="Picture 2" descr="D:\obama logo.png"/>
          <p:cNvPicPr>
            <a:picLocks noChangeAspect="1" noChangeArrowheads="1"/>
          </p:cNvPicPr>
          <p:nvPr/>
        </p:nvPicPr>
        <p:blipFill>
          <a:blip r:embed="rId2"/>
          <a:srcRect/>
          <a:stretch>
            <a:fillRect/>
          </a:stretch>
        </p:blipFill>
        <p:spPr bwMode="auto">
          <a:xfrm>
            <a:off x="6934200" y="4648200"/>
            <a:ext cx="2133600" cy="2133600"/>
          </a:xfrm>
          <a:prstGeom prst="rect">
            <a:avLst/>
          </a:prstGeom>
          <a:noFill/>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edg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edg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edg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edge">
                                      <p:cBhvr>
                                        <p:cTn id="47" dur="20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wedge">
                                      <p:cBhvr>
                                        <p:cTn id="52"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Color Equations </a:t>
            </a:r>
            <a:endParaRPr lang="en-US" dirty="0"/>
          </a:p>
        </p:txBody>
      </p:sp>
      <p:pic>
        <p:nvPicPr>
          <p:cNvPr id="4" name="Picture 2" descr="D:\obama logo.png"/>
          <p:cNvPicPr>
            <a:picLocks noChangeAspect="1" noChangeArrowheads="1"/>
          </p:cNvPicPr>
          <p:nvPr/>
        </p:nvPicPr>
        <p:blipFill>
          <a:blip r:embed="rId2"/>
          <a:srcRect/>
          <a:stretch>
            <a:fillRect/>
          </a:stretch>
        </p:blipFill>
        <p:spPr bwMode="auto">
          <a:xfrm>
            <a:off x="6934200" y="4648200"/>
            <a:ext cx="2133600" cy="2133600"/>
          </a:xfrm>
          <a:prstGeom prst="rect">
            <a:avLst/>
          </a:prstGeom>
          <a:noFill/>
        </p:spPr>
      </p:pic>
      <p:sp>
        <p:nvSpPr>
          <p:cNvPr id="6" name="Content Placeholder 2"/>
          <p:cNvSpPr>
            <a:spLocks noGrp="1"/>
          </p:cNvSpPr>
          <p:nvPr>
            <p:ph idx="1"/>
          </p:nvPr>
        </p:nvSpPr>
        <p:spPr/>
        <p:txBody>
          <a:bodyPr>
            <a:normAutofit fontScale="62500" lnSpcReduction="20000"/>
          </a:bodyPr>
          <a:lstStyle/>
          <a:p>
            <a:pPr algn="just"/>
            <a:r>
              <a:rPr lang="en-US" b="1" dirty="0" smtClean="0"/>
              <a:t>1. </a:t>
            </a:r>
            <a:r>
              <a:rPr lang="en-US" b="1" dirty="0" err="1" smtClean="0"/>
              <a:t>Seldon</a:t>
            </a:r>
            <a:r>
              <a:rPr lang="en-US" b="1" dirty="0" smtClean="0"/>
              <a:t> Black</a:t>
            </a:r>
            <a:r>
              <a:rPr lang="en-US" dirty="0" smtClean="0"/>
              <a:t>- is the original Plan equations of future development and defined as </a:t>
            </a:r>
            <a:r>
              <a:rPr lang="en-US" dirty="0" err="1" smtClean="0"/>
              <a:t>Seldon</a:t>
            </a:r>
            <a:r>
              <a:rPr lang="en-US" dirty="0" smtClean="0"/>
              <a:t> Crises, the Plan's duration, and the yield of the Second and Third world.</a:t>
            </a:r>
          </a:p>
          <a:p>
            <a:pPr algn="just"/>
            <a:r>
              <a:rPr lang="en-US" b="1" dirty="0" smtClean="0">
                <a:solidFill>
                  <a:srgbClr val="FF0000"/>
                </a:solidFill>
              </a:rPr>
              <a:t>2. Speaker Red</a:t>
            </a:r>
            <a:r>
              <a:rPr lang="en-US" dirty="0" smtClean="0"/>
              <a:t>- are additions to the plan and the </a:t>
            </a:r>
            <a:r>
              <a:rPr lang="en-US" i="1" dirty="0" smtClean="0"/>
              <a:t>another foundation of future developments</a:t>
            </a:r>
            <a:r>
              <a:rPr lang="en-US" dirty="0" smtClean="0"/>
              <a:t>. This convention is supposed; </a:t>
            </a:r>
            <a:r>
              <a:rPr lang="en-US" i="1" dirty="0" smtClean="0"/>
              <a:t>all men are like Grass, and all its Glory like the flower of Grass. The Grass withers and the Flower falls off; But Development of Humanity stands forever</a:t>
            </a:r>
            <a:r>
              <a:rPr lang="en-US" dirty="0" smtClean="0"/>
              <a:t>.</a:t>
            </a:r>
          </a:p>
          <a:p>
            <a:pPr algn="just"/>
            <a:r>
              <a:rPr lang="en-US" b="1" dirty="0" smtClean="0">
                <a:solidFill>
                  <a:srgbClr val="0000CC"/>
                </a:solidFill>
              </a:rPr>
              <a:t>3. Deviation Blue</a:t>
            </a:r>
            <a:r>
              <a:rPr lang="en-US" dirty="0" smtClean="0"/>
              <a:t>- is observed deviations away from Psychohistorical projections with a deviation in excess of 1.5 standard deviation of predicted outcomes (1.5 σ). The Era of Deviations, at the rise of the Mule, produced deviations in the </a:t>
            </a:r>
            <a:r>
              <a:rPr lang="en-US" dirty="0" err="1" smtClean="0"/>
              <a:t>Seldon</a:t>
            </a:r>
            <a:r>
              <a:rPr lang="en-US" dirty="0" smtClean="0"/>
              <a:t> Plan in excess of 0.5 through 10 </a:t>
            </a:r>
            <a:r>
              <a:rPr lang="en-US" dirty="0" err="1" smtClean="0"/>
              <a:t>sigmas</a:t>
            </a:r>
            <a:r>
              <a:rPr lang="en-US" dirty="0" smtClean="0"/>
              <a:t>.</a:t>
            </a:r>
          </a:p>
          <a:p>
            <a:pPr algn="just"/>
            <a:r>
              <a:rPr lang="en-US" b="1" dirty="0" smtClean="0">
                <a:solidFill>
                  <a:srgbClr val="009900"/>
                </a:solidFill>
              </a:rPr>
              <a:t>4. Notation Green</a:t>
            </a:r>
            <a:r>
              <a:rPr lang="en-US" dirty="0" smtClean="0"/>
              <a:t>- additions of pertinent scientific papers appended to findings.</a:t>
            </a:r>
          </a:p>
          <a:p>
            <a:pPr algn="just"/>
            <a:r>
              <a:rPr lang="en-US" b="1" dirty="0" smtClean="0">
                <a:solidFill>
                  <a:srgbClr val="7030A0"/>
                </a:solidFill>
              </a:rPr>
              <a:t>5. Projection Purple</a:t>
            </a:r>
            <a:r>
              <a:rPr lang="en-US" dirty="0" smtClean="0"/>
              <a:t>- Useful for determining limits on future Speaker Red equations, using projections of events with regard to a very sketchy but still </a:t>
            </a:r>
            <a:r>
              <a:rPr lang="en-US" dirty="0" err="1" smtClean="0"/>
              <a:t>Seldon</a:t>
            </a:r>
            <a:r>
              <a:rPr lang="en-US" dirty="0" smtClean="0"/>
              <a:t> Black scheme include a tool of a number of generations of </a:t>
            </a:r>
            <a:r>
              <a:rPr lang="en-US" dirty="0" err="1" smtClean="0"/>
              <a:t>Psychohistorians</a:t>
            </a:r>
            <a:r>
              <a:rPr lang="en-US" dirty="0" smtClean="0"/>
              <a: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edge">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wedg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wedge">
                                      <p:cBhvr>
                                        <p:cTn id="22" dur="20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wedge">
                                      <p:cBhvr>
                                        <p:cTn id="27" dur="20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edge">
                                      <p:cBhvr>
                                        <p:cTn id="32"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636</TotalTime>
  <Words>1074</Words>
  <Application>Microsoft Office PowerPoint</Application>
  <PresentationFormat>On-screen Show (4:3)</PresentationFormat>
  <Paragraphs>60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Module</vt:lpstr>
      <vt:lpstr>Physics of Noble Materials</vt:lpstr>
      <vt:lpstr>The Machine that Would Predict the Future</vt:lpstr>
      <vt:lpstr>Revelation of Psychohistory</vt:lpstr>
      <vt:lpstr>Revelation of Psychohistory</vt:lpstr>
      <vt:lpstr>Color Coding to trace the Object, Action and the Future</vt:lpstr>
      <vt:lpstr>Color Coding to trace the Object, Action and the Future</vt:lpstr>
      <vt:lpstr>Color Coding to trace the Object, Action and the Future</vt:lpstr>
      <vt:lpstr>Color Equations </vt:lpstr>
      <vt:lpstr>Color Equations </vt:lpstr>
      <vt:lpstr>Future Flow </vt:lpstr>
      <vt:lpstr>Prime Radiant Device and Equations </vt:lpstr>
      <vt:lpstr>Background of Project Seldon Programs  and the PRISM </vt:lpstr>
      <vt:lpstr>Project Seldon and the PRISM | Physics of Noble Materials  Thanking You | Presentation END</vt:lpstr>
    </vt:vector>
  </TitlesOfParts>
  <Company>KABBO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of Noble Materials</dc:title>
  <dc:creator>HASANUZZAMAN</dc:creator>
  <cp:lastModifiedBy>HASANUZZAMAN </cp:lastModifiedBy>
  <cp:revision>207</cp:revision>
  <dcterms:created xsi:type="dcterms:W3CDTF">2014-10-14T16:52:43Z</dcterms:created>
  <dcterms:modified xsi:type="dcterms:W3CDTF">2014-10-16T20:43:53Z</dcterms:modified>
</cp:coreProperties>
</file>